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28" r:id="rId3"/>
    <p:sldId id="329" r:id="rId4"/>
    <p:sldId id="295" r:id="rId5"/>
    <p:sldId id="325" r:id="rId6"/>
    <p:sldId id="326" r:id="rId7"/>
    <p:sldId id="292" r:id="rId8"/>
    <p:sldId id="330" r:id="rId9"/>
    <p:sldId id="331" r:id="rId10"/>
    <p:sldId id="332" r:id="rId11"/>
    <p:sldId id="333" r:id="rId12"/>
    <p:sldId id="323" r:id="rId13"/>
    <p:sldId id="324" r:id="rId14"/>
    <p:sldId id="337" r:id="rId15"/>
    <p:sldId id="322" r:id="rId16"/>
    <p:sldId id="318" r:id="rId17"/>
    <p:sldId id="327" r:id="rId18"/>
    <p:sldId id="319" r:id="rId19"/>
    <p:sldId id="321" r:id="rId20"/>
    <p:sldId id="316" r:id="rId21"/>
    <p:sldId id="314" r:id="rId22"/>
    <p:sldId id="315" r:id="rId23"/>
    <p:sldId id="317" r:id="rId24"/>
    <p:sldId id="33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D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3606" autoAdjust="0"/>
  </p:normalViewPr>
  <p:slideViewPr>
    <p:cSldViewPr>
      <p:cViewPr>
        <p:scale>
          <a:sx n="60" d="100"/>
          <a:sy n="60" d="100"/>
        </p:scale>
        <p:origin x="-1656" y="-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320186193283574"/>
          <c:y val="4.0019123233581637E-2"/>
          <c:w val="0.87642290171396997"/>
          <c:h val="0.388061400837086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2015-2016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Русский язык</c:v>
                </c:pt>
                <c:pt idx="1">
                  <c:v>Литература</c:v>
                </c:pt>
                <c:pt idx="2">
                  <c:v>Татар теле</c:v>
                </c:pt>
                <c:pt idx="3">
                  <c:v>Татар әдәбияты</c:v>
                </c:pt>
                <c:pt idx="4">
                  <c:v>Английский язык</c:v>
                </c:pt>
                <c:pt idx="5">
                  <c:v>Математика</c:v>
                </c:pt>
                <c:pt idx="6">
                  <c:v>Информатика</c:v>
                </c:pt>
                <c:pt idx="7">
                  <c:v>История</c:v>
                </c:pt>
                <c:pt idx="8">
                  <c:v>Җәмгыять белеме</c:v>
                </c:pt>
                <c:pt idx="9">
                  <c:v>География</c:v>
                </c:pt>
                <c:pt idx="10">
                  <c:v>Биология</c:v>
                </c:pt>
                <c:pt idx="11">
                  <c:v>Химия</c:v>
                </c:pt>
                <c:pt idx="12">
                  <c:v>Физика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53.7</c:v>
                </c:pt>
                <c:pt idx="1">
                  <c:v>60.5</c:v>
                </c:pt>
                <c:pt idx="2">
                  <c:v>74.599999999999994</c:v>
                </c:pt>
                <c:pt idx="3">
                  <c:v>77.78</c:v>
                </c:pt>
                <c:pt idx="4">
                  <c:v>55.56</c:v>
                </c:pt>
                <c:pt idx="5">
                  <c:v>55.56</c:v>
                </c:pt>
                <c:pt idx="6">
                  <c:v>47.37</c:v>
                </c:pt>
                <c:pt idx="7">
                  <c:v>63.16</c:v>
                </c:pt>
                <c:pt idx="8">
                  <c:v>54.84</c:v>
                </c:pt>
                <c:pt idx="9">
                  <c:v>61.29</c:v>
                </c:pt>
                <c:pt idx="10">
                  <c:v>67.739999999999995</c:v>
                </c:pt>
                <c:pt idx="11">
                  <c:v>47.37</c:v>
                </c:pt>
                <c:pt idx="12">
                  <c:v>54.17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2016-2017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Русский язык</c:v>
                </c:pt>
                <c:pt idx="1">
                  <c:v>Литература</c:v>
                </c:pt>
                <c:pt idx="2">
                  <c:v>Татар теле</c:v>
                </c:pt>
                <c:pt idx="3">
                  <c:v>Татар әдәбияты</c:v>
                </c:pt>
                <c:pt idx="4">
                  <c:v>Английский язык</c:v>
                </c:pt>
                <c:pt idx="5">
                  <c:v>Математика</c:v>
                </c:pt>
                <c:pt idx="6">
                  <c:v>Информатика</c:v>
                </c:pt>
                <c:pt idx="7">
                  <c:v>История</c:v>
                </c:pt>
                <c:pt idx="8">
                  <c:v>Җәмгыять белеме</c:v>
                </c:pt>
                <c:pt idx="9">
                  <c:v>География</c:v>
                </c:pt>
                <c:pt idx="10">
                  <c:v>Биология</c:v>
                </c:pt>
                <c:pt idx="11">
                  <c:v>Химия</c:v>
                </c:pt>
                <c:pt idx="12">
                  <c:v>Физика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48</c:v>
                </c:pt>
                <c:pt idx="1">
                  <c:v>63.6</c:v>
                </c:pt>
                <c:pt idx="2">
                  <c:v>73</c:v>
                </c:pt>
                <c:pt idx="3">
                  <c:v>78.7</c:v>
                </c:pt>
                <c:pt idx="4">
                  <c:v>51.9</c:v>
                </c:pt>
                <c:pt idx="5">
                  <c:v>55.7</c:v>
                </c:pt>
                <c:pt idx="6">
                  <c:v>41.1</c:v>
                </c:pt>
                <c:pt idx="7">
                  <c:v>51.5</c:v>
                </c:pt>
                <c:pt idx="8">
                  <c:v>54.5</c:v>
                </c:pt>
                <c:pt idx="9">
                  <c:v>60.6</c:v>
                </c:pt>
                <c:pt idx="10">
                  <c:v>57.5</c:v>
                </c:pt>
                <c:pt idx="11">
                  <c:v>41.1</c:v>
                </c:pt>
                <c:pt idx="12">
                  <c:v>39.1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Русский язык</c:v>
                </c:pt>
                <c:pt idx="1">
                  <c:v>Литература</c:v>
                </c:pt>
                <c:pt idx="2">
                  <c:v>Татар теле</c:v>
                </c:pt>
                <c:pt idx="3">
                  <c:v>Татар әдәбияты</c:v>
                </c:pt>
                <c:pt idx="4">
                  <c:v>Английский язык</c:v>
                </c:pt>
                <c:pt idx="5">
                  <c:v>Математика</c:v>
                </c:pt>
                <c:pt idx="6">
                  <c:v>Информатика</c:v>
                </c:pt>
                <c:pt idx="7">
                  <c:v>История</c:v>
                </c:pt>
                <c:pt idx="8">
                  <c:v>Җәмгыять белеме</c:v>
                </c:pt>
                <c:pt idx="9">
                  <c:v>География</c:v>
                </c:pt>
                <c:pt idx="10">
                  <c:v>Биология</c:v>
                </c:pt>
                <c:pt idx="11">
                  <c:v>Химия</c:v>
                </c:pt>
                <c:pt idx="12">
                  <c:v>Физика</c:v>
                </c:pt>
              </c:strCache>
            </c:str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53</c:v>
                </c:pt>
                <c:pt idx="1">
                  <c:v>70</c:v>
                </c:pt>
                <c:pt idx="2">
                  <c:v>83</c:v>
                </c:pt>
                <c:pt idx="3">
                  <c:v>83</c:v>
                </c:pt>
                <c:pt idx="4">
                  <c:v>57</c:v>
                </c:pt>
                <c:pt idx="5">
                  <c:v>50</c:v>
                </c:pt>
                <c:pt idx="6">
                  <c:v>36</c:v>
                </c:pt>
                <c:pt idx="7">
                  <c:v>60</c:v>
                </c:pt>
                <c:pt idx="8">
                  <c:v>50</c:v>
                </c:pt>
                <c:pt idx="9">
                  <c:v>60</c:v>
                </c:pt>
                <c:pt idx="10">
                  <c:v>57</c:v>
                </c:pt>
                <c:pt idx="11">
                  <c:v>36</c:v>
                </c:pt>
                <c:pt idx="12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299204992"/>
        <c:axId val="299206528"/>
        <c:axId val="0"/>
      </c:bar3DChart>
      <c:catAx>
        <c:axId val="299204992"/>
        <c:scaling>
          <c:orientation val="minMax"/>
        </c:scaling>
        <c:delete val="0"/>
        <c:axPos val="b"/>
        <c:majorTickMark val="none"/>
        <c:minorTickMark val="none"/>
        <c:tickLblPos val="nextTo"/>
        <c:crossAx val="299206528"/>
        <c:crosses val="autoZero"/>
        <c:auto val="1"/>
        <c:lblAlgn val="ctr"/>
        <c:lblOffset val="100"/>
        <c:noMultiLvlLbl val="0"/>
      </c:catAx>
      <c:valAx>
        <c:axId val="2992065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992049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848518158373149"/>
          <c:y val="9.3571125408498906E-2"/>
          <c:w val="0.77194166269637099"/>
          <c:h val="0.750822439152140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Өлгереш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2015-2016</c:v>
                </c:pt>
                <c:pt idx="1">
                  <c:v>2016-2017</c:v>
                </c:pt>
                <c:pt idx="2">
                  <c:v>2017-2018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Сыйфат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2015-2016</c:v>
                </c:pt>
                <c:pt idx="1">
                  <c:v>2016-2017</c:v>
                </c:pt>
                <c:pt idx="2">
                  <c:v>2017-2018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48</c:v>
                </c:pt>
                <c:pt idx="1">
                  <c:v>52</c:v>
                </c:pt>
                <c:pt idx="2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9255296"/>
        <c:axId val="299256832"/>
        <c:axId val="0"/>
      </c:bar3DChart>
      <c:catAx>
        <c:axId val="299255296"/>
        <c:scaling>
          <c:orientation val="minMax"/>
        </c:scaling>
        <c:delete val="0"/>
        <c:axPos val="b"/>
        <c:majorTickMark val="out"/>
        <c:minorTickMark val="none"/>
        <c:tickLblPos val="nextTo"/>
        <c:crossAx val="299256832"/>
        <c:crosses val="autoZero"/>
        <c:auto val="1"/>
        <c:lblAlgn val="ctr"/>
        <c:lblOffset val="100"/>
        <c:noMultiLvlLbl val="0"/>
      </c:catAx>
      <c:valAx>
        <c:axId val="299256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9255296"/>
        <c:crosses val="autoZero"/>
        <c:crossBetween val="between"/>
      </c:valAx>
      <c:spPr>
        <a:solidFill>
          <a:schemeClr val="accent4">
            <a:lumMod val="20000"/>
            <a:lumOff val="80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18362085930629E-2"/>
          <c:y val="0.10800802144263513"/>
          <c:w val="0.75307882690943828"/>
          <c:h val="0.721373118976085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Яшь буенча</c:v>
                </c:pt>
              </c:strCache>
            </c:strRef>
          </c:tx>
          <c:explosion val="25"/>
          <c:dPt>
            <c:idx val="2"/>
            <c:bubble3D val="0"/>
            <c:explosion val="36"/>
          </c:dPt>
          <c:dLbls>
            <c:dLbl>
              <c:idx val="0"/>
              <c:layout>
                <c:manualLayout>
                  <c:x val="0.1810056273054268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0235827517635666"/>
                  <c:y val="0.137503385040551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5.765919171374119E-2"/>
                  <c:y val="7.29803968141471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8249921772198605"/>
                  <c:y val="4.276195874069548E-2"/>
                </c:manualLayout>
              </c:layout>
              <c:spPr/>
              <c:txPr>
                <a:bodyPr/>
                <a:lstStyle/>
                <a:p>
                  <a:pPr>
                    <a:defRPr sz="1800" baseline="0"/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2.6915969581361499E-3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aseline="0"/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30 яшькә кадәр</c:v>
                </c:pt>
                <c:pt idx="1">
                  <c:v>30-40</c:v>
                </c:pt>
                <c:pt idx="2">
                  <c:v>40-50</c:v>
                </c:pt>
                <c:pt idx="3">
                  <c:v>50-60</c:v>
                </c:pt>
                <c:pt idx="4">
                  <c:v>60 тан югары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</c:v>
                </c:pt>
                <c:pt idx="1">
                  <c:v>21</c:v>
                </c:pt>
                <c:pt idx="2">
                  <c:v>53</c:v>
                </c:pt>
                <c:pt idx="3">
                  <c:v>13.3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Саны</c:v>
                </c:pt>
              </c:strCache>
            </c:strRef>
          </c:tx>
          <c:dLbls>
            <c:dLbl>
              <c:idx val="0"/>
              <c:layout>
                <c:manualLayout>
                  <c:x val="0.24267451764618747"/>
                  <c:y val="2.59366606324787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3.8930859534125838E-3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23562696737399549"/>
                  <c:y val="5.70606533914532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Югары</c:v>
                </c:pt>
                <c:pt idx="1">
                  <c:v>I кв.кат.</c:v>
                </c:pt>
                <c:pt idx="2">
                  <c:v>СЗД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12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349169027381819E-2"/>
          <c:y val="0.10012066586958522"/>
          <c:w val="0.87971050245986115"/>
          <c:h val="0.8156516140899492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Саны</c:v>
                </c:pt>
              </c:strCache>
            </c:strRef>
          </c:tx>
          <c:explosion val="29"/>
          <c:dPt>
            <c:idx val="0"/>
            <c:bubble3D val="0"/>
            <c:explosion val="66"/>
          </c:dPt>
          <c:dLbls>
            <c:dLbl>
              <c:idx val="0"/>
              <c:layout>
                <c:manualLayout>
                  <c:x val="-0.21245370232728442"/>
                  <c:y val="-4.87135483256507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2.1659386773789268E-2"/>
                  <c:y val="-9.63259609841934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0821364136379212E-2"/>
                  <c:y val="-0.173486370538348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"/>
                  <c:y val="-8.756905544017545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1.8565188663247943E-2"/>
                  <c:y val="0.1313535831602637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1.2376792442165295E-2"/>
                  <c:y val="0.188273469196378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Sheet1!$B$1:$I$1</c:f>
              <c:strCache>
                <c:ptCount val="6"/>
                <c:pt idx="0">
                  <c:v>3-5ел</c:v>
                </c:pt>
                <c:pt idx="1">
                  <c:v>5-10ел</c:v>
                </c:pt>
                <c:pt idx="2">
                  <c:v>10-15ел</c:v>
                </c:pt>
                <c:pt idx="3">
                  <c:v>15-20ел</c:v>
                </c:pt>
                <c:pt idx="4">
                  <c:v>20-25 ел</c:v>
                </c:pt>
                <c:pt idx="5">
                  <c:v>25 ел.арт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Процент</c:v>
                </c:pt>
              </c:strCache>
            </c:strRef>
          </c:tx>
          <c:explosion val="25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Sheet1!$B$1:$I$1</c:f>
              <c:strCache>
                <c:ptCount val="6"/>
                <c:pt idx="0">
                  <c:v>3-5ел</c:v>
                </c:pt>
                <c:pt idx="1">
                  <c:v>5-10ел</c:v>
                </c:pt>
                <c:pt idx="2">
                  <c:v>10-15ел</c:v>
                </c:pt>
                <c:pt idx="3">
                  <c:v>15-20ел</c:v>
                </c:pt>
                <c:pt idx="4">
                  <c:v>20-25 ел</c:v>
                </c:pt>
                <c:pt idx="5">
                  <c:v>25 ел.арт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6"/>
                <c:pt idx="0">
                  <c:v>7</c:v>
                </c:pt>
                <c:pt idx="1">
                  <c:v>0</c:v>
                </c:pt>
                <c:pt idx="2">
                  <c:v>20</c:v>
                </c:pt>
                <c:pt idx="3">
                  <c:v>7</c:v>
                </c:pt>
                <c:pt idx="4">
                  <c:v>20</c:v>
                </c:pt>
                <c:pt idx="5">
                  <c:v>53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Җиңүче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  <c:pt idx="3">
                  <c:v>2016-2017</c:v>
                </c:pt>
                <c:pt idx="4">
                  <c:v>2017-2018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Призер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  <c:pt idx="3">
                  <c:v>2016-2017</c:v>
                </c:pt>
                <c:pt idx="4">
                  <c:v>2017-2018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067968"/>
        <c:axId val="138069504"/>
      </c:barChart>
      <c:catAx>
        <c:axId val="138067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50" baseline="0"/>
            </a:pPr>
            <a:endParaRPr lang="ru-RU"/>
          </a:p>
        </c:txPr>
        <c:crossAx val="138069504"/>
        <c:crosses val="autoZero"/>
        <c:auto val="1"/>
        <c:lblAlgn val="ctr"/>
        <c:lblOffset val="100"/>
        <c:noMultiLvlLbl val="0"/>
      </c:catAx>
      <c:valAx>
        <c:axId val="138069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06796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26690-1702-4482-8211-EA835CBB4C7E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486D-9739-4B75-BF5D-EE039082F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479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486D-9739-4B75-BF5D-EE039082F95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8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680311"/>
            <a:ext cx="7772400" cy="85920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425" y="1596541"/>
            <a:ext cx="6400800" cy="83545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0310"/>
            <a:ext cx="8229600" cy="91623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604" y="274638"/>
            <a:ext cx="7016195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604" y="1443837"/>
            <a:ext cx="7016195" cy="427574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9680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326665"/>
            <a:ext cx="4040188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69680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26665"/>
            <a:ext cx="4041775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encilGrayscale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gif"/><Relationship Id="rId5" Type="http://schemas.openxmlformats.org/officeDocument/2006/relationships/image" Target="../media/image48.gif"/><Relationship Id="rId4" Type="http://schemas.openxmlformats.org/officeDocument/2006/relationships/image" Target="../media/image4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Кинопленка :: наклейка-декоретто :: для декора, рисования и роспис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Кинопленка :: наклейка-декоретто :: для декора, рисования и росписи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956376" y="2137587"/>
            <a:ext cx="260633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347982" y="6649870"/>
            <a:ext cx="765199" cy="208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2515" y="4653136"/>
            <a:ext cx="867623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1933 – 34 нче   елларда  башлангыч мәктәп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салына.</a:t>
            </a:r>
          </a:p>
          <a:p>
            <a:pPr algn="ctr"/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1938 нче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елда ике </a:t>
            </a:r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катлы мәктәп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төзелә.</a:t>
            </a:r>
          </a:p>
          <a:p>
            <a:pPr algn="ctr"/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1966 нчы елда яңа мәктәп сафка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баса.</a:t>
            </a:r>
            <a:endParaRPr lang="tt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нче елда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мәктәптә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өзекләндерү эшләре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башкарылды. 2014 </a:t>
            </a:r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нче елда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мәктәпкә</a:t>
            </a:r>
            <a:r>
              <a:rPr lang="tt-RU" sz="2000" b="1" dirty="0" smtClean="0"/>
              <a:t>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 </a:t>
            </a:r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ясалды.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/>
          </a:p>
          <a:p>
            <a:endParaRPr lang="ru-RU" sz="2000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Инзиля\Desktop\IMG_20160808_0833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8" b="14191"/>
          <a:stretch/>
        </p:blipFill>
        <p:spPr bwMode="auto">
          <a:xfrm>
            <a:off x="612775" y="347996"/>
            <a:ext cx="7855717" cy="419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6"/>
    </mc:Choice>
    <mc:Fallback xmlns="">
      <p:transition spd="slow" advTm="256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378802" y="6649870"/>
            <a:ext cx="765199" cy="208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prstClr val="white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3832" y="289951"/>
            <a:ext cx="7501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2017-2018 уку елының статистик мәг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ълүматлары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4784" y="836712"/>
            <a:ext cx="64577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Барлык укучылар саны: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Кызлар </a:t>
            </a:r>
            <a:r>
              <a:rPr lang="tt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Малайлар: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tt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t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Класс—комплектлар: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Башлангычлар звеносы: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укучы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Урта звено: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укучы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Алдынгылар: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tt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t-RU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t-RU" dirty="0">
              <a:solidFill>
                <a:prstClr val="black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56915081"/>
              </p:ext>
            </p:extLst>
          </p:nvPr>
        </p:nvGraphicFramePr>
        <p:xfrm>
          <a:off x="916407" y="3289371"/>
          <a:ext cx="7318798" cy="3360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16407" y="2852936"/>
            <a:ext cx="7876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Күшәр төп мәктәбенең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предметлар  буенча нәтиҗәлелеге: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8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450842"/>
              </p:ext>
            </p:extLst>
          </p:nvPr>
        </p:nvGraphicFramePr>
        <p:xfrm>
          <a:off x="244053" y="577688"/>
          <a:ext cx="8293855" cy="3480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2480"/>
                <a:gridCol w="1877125"/>
                <a:gridCol w="1877125"/>
                <a:gridCol w="1877125"/>
              </a:tblGrid>
              <a:tr h="582072"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Күрсәткечләр</a:t>
                      </a:r>
                      <a:endParaRPr lang="tt-RU" sz="18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</a:t>
                      </a:r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tt-RU" sz="18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tt-RU" sz="18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tt-RU" sz="18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541048"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Укучылар</a:t>
                      </a:r>
                      <a:r>
                        <a:rPr lang="tt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tt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сыйн. керүчеләр</a:t>
                      </a:r>
                      <a:endParaRPr lang="tt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2072"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сыйныф укуч.</a:t>
                      </a:r>
                      <a:endParaRPr lang="tt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/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82072"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Күңгәр</a:t>
                      </a:r>
                      <a:r>
                        <a:rPr lang="tt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у.м.</a:t>
                      </a:r>
                      <a:r>
                        <a:rPr lang="en-US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t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баручылар</a:t>
                      </a:r>
                      <a:endParaRPr lang="tt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2072"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ССУЗ га </a:t>
                      </a:r>
                      <a:r>
                        <a:rPr lang="tt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керүчеләр</a:t>
                      </a:r>
                      <a:endParaRPr lang="tt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3608" y="116023"/>
            <a:ext cx="7501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 буенча  соңгы 3 еллык күрсәткеч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432776119"/>
              </p:ext>
            </p:extLst>
          </p:nvPr>
        </p:nvGraphicFramePr>
        <p:xfrm>
          <a:off x="755576" y="4437112"/>
          <a:ext cx="745232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07704" y="4149080"/>
            <a:ext cx="5568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dirty="0" smtClean="0">
                <a:solidFill>
                  <a:srgbClr val="C00000"/>
                </a:solidFill>
              </a:rPr>
              <a:t>Соңгы 3 елда мәктәп эшчәнлеге нәтиҗәләре: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92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5088" y="0"/>
            <a:ext cx="4339280" cy="1143000"/>
          </a:xfrm>
        </p:spPr>
        <p:txBody>
          <a:bodyPr>
            <a:normAutofit/>
          </a:bodyPr>
          <a:lstStyle/>
          <a:p>
            <a:pPr algn="ctr"/>
            <a:r>
              <a:rPr lang="tt-RU" dirty="0" smtClean="0">
                <a:ln>
                  <a:solidFill>
                    <a:srgbClr val="FF0000"/>
                  </a:solidFill>
                </a:ln>
              </a:rPr>
              <a:t>Безнең коллектив...</a:t>
            </a:r>
            <a:endParaRPr lang="en-US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Picture 8" descr="F:\фото учителя\фотографии\1 m 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462" y="4423627"/>
            <a:ext cx="1539853" cy="1773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10" descr="F:\фото учителя\фотографии\1 m 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2763" y="97020"/>
            <a:ext cx="1063952" cy="1499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3" descr="F:\фото учителя\фотографии\1 m 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6217" y="2116208"/>
            <a:ext cx="1385177" cy="1730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62" y="2058205"/>
            <a:ext cx="1539853" cy="1846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611" y="2078516"/>
            <a:ext cx="1372261" cy="18261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65261" y="857876"/>
            <a:ext cx="28047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t-RU" b="1" dirty="0" smtClean="0">
              <a:solidFill>
                <a:srgbClr val="C00000"/>
              </a:solidFill>
            </a:endParaRPr>
          </a:p>
          <a:p>
            <a:r>
              <a:rPr lang="tt-RU" b="1" dirty="0" smtClean="0">
                <a:solidFill>
                  <a:srgbClr val="002060"/>
                </a:solidFill>
              </a:rPr>
              <a:t>        Мәктәптә </a:t>
            </a:r>
            <a:r>
              <a:rPr lang="tt-RU" b="1" dirty="0">
                <a:solidFill>
                  <a:srgbClr val="002060"/>
                </a:solidFill>
              </a:rPr>
              <a:t>барлыгы 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tt-RU" b="1" dirty="0" smtClean="0">
                <a:solidFill>
                  <a:srgbClr val="002060"/>
                </a:solidFill>
              </a:rPr>
              <a:t>13 укытучы белем бирә</a:t>
            </a:r>
            <a:endParaRPr lang="tt-RU" b="1" dirty="0">
              <a:solidFill>
                <a:srgbClr val="002060"/>
              </a:solidFill>
            </a:endParaRPr>
          </a:p>
          <a:p>
            <a:endParaRPr lang="tt-RU" dirty="0">
              <a:solidFill>
                <a:srgbClr val="0000FF"/>
              </a:solidFill>
            </a:endParaRPr>
          </a:p>
          <a:p>
            <a:pPr algn="ctr"/>
            <a:r>
              <a:rPr lang="tt-RU" dirty="0" smtClean="0">
                <a:solidFill>
                  <a:srgbClr val="0000FF"/>
                </a:solidFill>
              </a:rPr>
              <a:t>                                      </a:t>
            </a:r>
            <a:endParaRPr lang="tt-RU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15495" y="1654798"/>
            <a:ext cx="1239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Мәктәп директоры: Халикова Г.Д.</a:t>
            </a:r>
            <a:endParaRPr lang="ru-RU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5821754" y="1654550"/>
            <a:ext cx="1549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Уку-укыту эшләре буенча дир. урынбасары: Галиева З.И.</a:t>
            </a:r>
            <a:endParaRPr lang="ru-RU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7371172" y="1596540"/>
            <a:ext cx="158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Тәрбия эшләре буенча дир. урынбасары: </a:t>
            </a:r>
          </a:p>
          <a:p>
            <a:pPr algn="ctr"/>
            <a:r>
              <a:rPr lang="tt-RU" sz="800" dirty="0" smtClean="0"/>
              <a:t>Загрутдинова  Е.П.</a:t>
            </a:r>
            <a:endParaRPr lang="ru-RU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05834" y="3922271"/>
            <a:ext cx="116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Башлангыч сыйныф укытучысы Шәрәфетдинова А.Ф.</a:t>
            </a:r>
            <a:endParaRPr lang="ru-RU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3854798" y="3901293"/>
            <a:ext cx="116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Рус теле һәм әдәбияты укытучысы Йосыпова Г.Г..</a:t>
            </a:r>
            <a:endParaRPr lang="ru-RU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3812030" y="6324887"/>
            <a:ext cx="1248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Физкул</a:t>
            </a:r>
            <a:r>
              <a:rPr lang="ru-RU" sz="800" dirty="0" err="1" smtClean="0"/>
              <a:t>ьтура</a:t>
            </a:r>
            <a:r>
              <a:rPr lang="tt-RU" sz="800" dirty="0" smtClean="0"/>
              <a:t> укытучысы Абдуллаҗанов Р.Г.</a:t>
            </a:r>
            <a:endParaRPr lang="ru-RU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5334208" y="3944007"/>
            <a:ext cx="154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География, биология укытучысы Загидуллина З.Д..</a:t>
            </a:r>
            <a:endParaRPr lang="ru-RU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5591726" y="6324887"/>
            <a:ext cx="1273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Тарих һәм җәмг. белеме укытучысы Сәфәрова З.Г.</a:t>
            </a:r>
            <a:endParaRPr lang="ru-RU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1945043" y="3962849"/>
            <a:ext cx="1302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Башлангыч сыйныф укытучысы Вәлиева Г.Р.</a:t>
            </a:r>
            <a:endParaRPr lang="ru-RU" sz="800" dirty="0"/>
          </a:p>
        </p:txBody>
      </p:sp>
      <p:sp>
        <p:nvSpPr>
          <p:cNvPr id="43" name="TextBox 42"/>
          <p:cNvSpPr txBox="1"/>
          <p:nvPr/>
        </p:nvSpPr>
        <p:spPr>
          <a:xfrm>
            <a:off x="2044188" y="6287934"/>
            <a:ext cx="1279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Математика, информатика укытучысы Мухаметгалиева Э.Н.</a:t>
            </a:r>
            <a:endParaRPr lang="ru-RU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281185" y="6287934"/>
            <a:ext cx="1368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Башлангыч сыйныф укытучысы Сибагатова Э.Г.</a:t>
            </a:r>
            <a:endParaRPr lang="ru-RU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7451014" y="6223579"/>
            <a:ext cx="116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Татар теле һәм әдәбияты укытучысы Сәмигуллина С.Ш.</a:t>
            </a:r>
            <a:endParaRPr lang="ru-RU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7530858" y="3846650"/>
            <a:ext cx="116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Башл.ангыч сыйныф укытучысы Сәмигуллина Р.Х.</a:t>
            </a:r>
            <a:endParaRPr lang="ru-RU" sz="800" dirty="0"/>
          </a:p>
        </p:txBody>
      </p:sp>
      <p:pic>
        <p:nvPicPr>
          <p:cNvPr id="3075" name="Picture 3" descr="C:\Users\Инзиля\Pictures\3 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110" y="102639"/>
            <a:ext cx="1092025" cy="1552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76" name="Picture 4" descr="C:\Users\Инзиля\Pictures\4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193" y="2176953"/>
            <a:ext cx="1390228" cy="1669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7" name="Picture 5" descr="C:\Users\Инзиля\Pictures\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172" y="4430076"/>
            <a:ext cx="1322249" cy="1696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6" name="Picture 2" descr="C:\Users\Инзиля\Pictures\IMG_073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441" y="4434740"/>
            <a:ext cx="1138757" cy="1788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7" name="Picture 3" descr="C:\Users\Инзиля\Pictures\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698" y="2078515"/>
            <a:ext cx="1342424" cy="18261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9" name="Picture 5" descr="C:\Users\Инзиля\Pictures\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698" y="4426819"/>
            <a:ext cx="1342424" cy="1735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0" name="Picture 6" descr="C:\Users\Инзиля\Pictures\IMG_9900_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3" t="13609" r="8083" b="16858"/>
          <a:stretch/>
        </p:blipFill>
        <p:spPr bwMode="auto">
          <a:xfrm>
            <a:off x="5575931" y="4443078"/>
            <a:ext cx="1305463" cy="1669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2" name="Picture 3" descr="C:\Users\zuzuk\Desktop\538521 луиза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388" y="97020"/>
            <a:ext cx="1079033" cy="1473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26633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94136986"/>
              </p:ext>
            </p:extLst>
          </p:nvPr>
        </p:nvGraphicFramePr>
        <p:xfrm>
          <a:off x="683568" y="1196752"/>
          <a:ext cx="784887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289951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Яшь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буенча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составы: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34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1475656" y="168896"/>
            <a:ext cx="7016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</a:t>
            </a:r>
            <a:r>
              <a:rPr lang="tt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буенча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составы: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87542875"/>
              </p:ext>
            </p:extLst>
          </p:nvPr>
        </p:nvGraphicFramePr>
        <p:xfrm>
          <a:off x="107638" y="1052735"/>
          <a:ext cx="5400600" cy="3384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77640528"/>
              </p:ext>
            </p:extLst>
          </p:nvPr>
        </p:nvGraphicFramePr>
        <p:xfrm>
          <a:off x="3912352" y="3356992"/>
          <a:ext cx="5112568" cy="331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3"/>
          <p:cNvSpPr txBox="1">
            <a:spLocks/>
          </p:cNvSpPr>
          <p:nvPr/>
        </p:nvSpPr>
        <p:spPr>
          <a:xfrm>
            <a:off x="4067944" y="2420888"/>
            <a:ext cx="5688632" cy="10772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AD4E0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t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 </a:t>
            </a:r>
            <a:r>
              <a:rPr lang="ru-RU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буенча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составы: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82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46457" y="46426"/>
            <a:ext cx="5445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Мәктәпнең методик темасы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31201"/>
            <a:ext cx="89297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tt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Яңа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бирү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стандартлары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шартларында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бирү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эшчәнлегенә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заманча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якын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килеп</a:t>
            </a:r>
            <a:endParaRPr lang="en-US" sz="20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тәрбия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бирүнең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сыйфатын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tt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ru-RU" sz="24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i="1" dirty="0" smtClean="0">
                <a:latin typeface="Palatino Linotype" pitchFamily="18" charset="0"/>
              </a:rPr>
              <a:t> </a:t>
            </a:r>
            <a:endParaRPr lang="ru-RU" sz="1600" i="1" dirty="0" smtClean="0">
              <a:latin typeface="Palatino Linotype" pitchFamily="18" charset="0"/>
            </a:endParaRPr>
          </a:p>
          <a:p>
            <a:pPr algn="ctr"/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78802" y="6649870"/>
            <a:ext cx="765199" cy="208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3" y="2492896"/>
            <a:ext cx="478976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-үстерелешле укытуга нигезләнгән педагогик технологияләрне өйрәнү һәм гамәлгә кертү;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6335" y="3414923"/>
            <a:ext cx="4789767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t-RU" dirty="0" smtClean="0">
                <a:latin typeface="Palatino Linotype" pitchFamily="18" charset="0"/>
              </a:rPr>
              <a:t>- яңа технологияләр кулланып, укучыларга төпле белем һәм тәрбия бирү, сәләтен һәм кызыксынуларын </a:t>
            </a: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исәпкә алып, аларны тормышка әзерләү;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3" y="4857760"/>
            <a:ext cx="4771819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-укытучыларның фәнни-теоретик, методик әзерлек дәрәҗәсен һәм профессиональ осталыгын үстерү; иҗади эшләүче укытучыларның алдынгы тәҗрибәсен гомумиләштерү һәм тарату.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3" y="1854591"/>
            <a:ext cx="1837437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Бурычлар: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0" descr="C:\Users\нуриев\Desktop\учитель года З.Зульфия\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0" t="2469" r="16853" b="22284"/>
          <a:stretch>
            <a:fillRect/>
          </a:stretch>
        </p:blipFill>
        <p:spPr bwMode="auto">
          <a:xfrm>
            <a:off x="5129514" y="5013177"/>
            <a:ext cx="1167715" cy="1687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ЗУЛЬФИЯ\Desktop\зуууу\0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6" t="12147" r="17951" b="16232"/>
          <a:stretch/>
        </p:blipFill>
        <p:spPr bwMode="auto">
          <a:xfrm>
            <a:off x="6530727" y="5025249"/>
            <a:ext cx="1123106" cy="16634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ЗУЛЬФИЯ\Desktop\зуууу\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433" y="5013177"/>
            <a:ext cx="1130094" cy="16634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Инзиля\Pictures\фотки\SDC140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067" y="2085423"/>
            <a:ext cx="1659961" cy="1244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1" name="Рисунок 20" descr="F:\фото школа\101_0354.JPG"/>
          <p:cNvPicPr/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5123067" y="3490921"/>
            <a:ext cx="1722198" cy="1366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Инзиля\Pictures\IMG-20170516-WA00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201" y="2085423"/>
            <a:ext cx="1782137" cy="1244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Инзиля\Pictures\фото сингапур\DSC0077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325" y="3490921"/>
            <a:ext cx="1812139" cy="1359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4089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1680" y="359817"/>
            <a:ext cx="5775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Төп дәүләт имтиханы нәтиҗәләре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66842" y="1108268"/>
            <a:ext cx="622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2017-2018 уку елында төп дәүләт имтиханы нәтиҗәләре: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822392"/>
              </p:ext>
            </p:extLst>
          </p:nvPr>
        </p:nvGraphicFramePr>
        <p:xfrm>
          <a:off x="323528" y="1628800"/>
          <a:ext cx="8568953" cy="433170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366916"/>
                <a:gridCol w="1621544"/>
                <a:gridCol w="1080268"/>
                <a:gridCol w="1259864"/>
                <a:gridCol w="1171310"/>
                <a:gridCol w="1064258"/>
                <a:gridCol w="1004793"/>
              </a:tblGrid>
              <a:tr h="50405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effectLst/>
                        </a:rPr>
                        <a:t>№</a:t>
                      </a:r>
                      <a:r>
                        <a:rPr lang="tt-RU" sz="1400" b="1" kern="1200" dirty="0"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Предметлар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Катнашучы саны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Экзамен </a:t>
                      </a:r>
                      <a:r>
                        <a:rPr lang="ru-RU" sz="1400" b="1" kern="1200" dirty="0" err="1">
                          <a:effectLst/>
                        </a:rPr>
                        <a:t>нәтиҗәләре</a:t>
                      </a:r>
                      <a:r>
                        <a:rPr lang="ru-RU" sz="1400" b="1" kern="1200" dirty="0">
                          <a:effectLst/>
                        </a:rPr>
                        <a:t> </a:t>
                      </a:r>
                      <a:r>
                        <a:rPr lang="ru-RU" sz="1400" b="1" kern="1200" dirty="0" err="1">
                          <a:effectLst/>
                        </a:rPr>
                        <a:t>буенча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effectLst/>
                        </a:rPr>
                        <a:t>Еллык</a:t>
                      </a:r>
                      <a:r>
                        <a:rPr lang="ru-RU" sz="1400" b="1" kern="1200" dirty="0">
                          <a:effectLst/>
                        </a:rPr>
                        <a:t> </a:t>
                      </a:r>
                      <a:r>
                        <a:rPr lang="ru-RU" sz="1400" b="1" kern="1200" dirty="0" err="1">
                          <a:effectLst/>
                        </a:rPr>
                        <a:t>нәтиҗәләр</a:t>
                      </a:r>
                      <a:r>
                        <a:rPr lang="ru-RU" sz="1400" b="1" kern="1200" dirty="0">
                          <a:effectLst/>
                        </a:rPr>
                        <a:t> </a:t>
                      </a:r>
                      <a:r>
                        <a:rPr lang="ru-RU" sz="1400" b="1" kern="1200" dirty="0" err="1">
                          <a:effectLst/>
                        </a:rPr>
                        <a:t>буенча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3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% </a:t>
                      </a:r>
                      <a:r>
                        <a:rPr lang="ru-RU" sz="1400" b="1" kern="1200" dirty="0" err="1">
                          <a:effectLst/>
                        </a:rPr>
                        <a:t>сыйфат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% </a:t>
                      </a:r>
                      <a:r>
                        <a:rPr lang="ru-RU" sz="1400" b="1" kern="1200" dirty="0" err="1">
                          <a:effectLst/>
                        </a:rPr>
                        <a:t>өлгереш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% </a:t>
                      </a:r>
                      <a:r>
                        <a:rPr lang="ru-RU" sz="1400" b="1" kern="1200" dirty="0" err="1">
                          <a:effectLst/>
                        </a:rPr>
                        <a:t>сыйфат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% </a:t>
                      </a:r>
                      <a:r>
                        <a:rPr lang="ru-RU" sz="1400" b="1" kern="1200" dirty="0" err="1">
                          <a:effectLst/>
                        </a:rPr>
                        <a:t>өлгереш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328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Русский язык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effectLst/>
                        </a:rPr>
                        <a:t>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4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Математика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4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effectLst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effectLst/>
                        </a:rPr>
                        <a:t>Биология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4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effectLst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Җәмгыят</a:t>
                      </a:r>
                      <a:r>
                        <a:rPr lang="ru-RU" sz="1400" b="1" kern="1200" dirty="0">
                          <a:effectLst/>
                        </a:rPr>
                        <a:t>ь </a:t>
                      </a:r>
                      <a:r>
                        <a:rPr lang="tt-RU" sz="1400" b="1" kern="1200" dirty="0">
                          <a:effectLst/>
                        </a:rPr>
                        <a:t>белеме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effectLst/>
                        </a:rPr>
                        <a:t>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4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effectLst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effectLst/>
                        </a:rPr>
                        <a:t>Татар</a:t>
                      </a:r>
                      <a:r>
                        <a:rPr lang="tt-RU" sz="1400" b="1" kern="1200" baseline="0" dirty="0" smtClean="0">
                          <a:effectLst/>
                        </a:rPr>
                        <a:t> теле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kern="1200" dirty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4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31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27687" y="462055"/>
            <a:ext cx="6500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Төп дәүләт имтиханы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нәтиҗәләре буенча 3 еллы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күрсәткеч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3505" y="5387"/>
            <a:ext cx="5568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Төп дәүләт имтиханы нәтиҗәләре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936167"/>
              </p:ext>
            </p:extLst>
          </p:nvPr>
        </p:nvGraphicFramePr>
        <p:xfrm>
          <a:off x="251520" y="836712"/>
          <a:ext cx="8640958" cy="5760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8178"/>
                <a:gridCol w="672700"/>
                <a:gridCol w="822949"/>
                <a:gridCol w="822949"/>
                <a:gridCol w="819789"/>
                <a:gridCol w="819789"/>
                <a:gridCol w="795307"/>
                <a:gridCol w="795307"/>
                <a:gridCol w="742390"/>
                <a:gridCol w="741600"/>
              </a:tblGrid>
              <a:tr h="3821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Предметлар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201</a:t>
                      </a:r>
                      <a:r>
                        <a:rPr lang="tt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-201</a:t>
                      </a:r>
                      <a:r>
                        <a:rPr lang="tt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201</a:t>
                      </a:r>
                      <a:r>
                        <a:rPr lang="tt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-201</a:t>
                      </a:r>
                      <a:r>
                        <a:rPr lang="tt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201</a:t>
                      </a:r>
                      <a:r>
                        <a:rPr lang="tt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-201</a:t>
                      </a:r>
                      <a:r>
                        <a:rPr lang="tt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3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Мәктәп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Район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ТР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Мәктәп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Район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ТР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Мәктәп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Район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ТР </a:t>
                      </a:r>
                      <a:r>
                        <a:rPr lang="ru-RU" sz="1000" b="1" dirty="0" err="1" smtClean="0">
                          <a:effectLst/>
                        </a:rPr>
                        <a:t>буенча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7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3,64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3,91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t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3,87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4,20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t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3,89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3,91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effectLst/>
                        </a:rPr>
                        <a:t> </a:t>
                      </a:r>
                      <a:r>
                        <a:rPr lang="tt-RU" sz="1000" b="1" dirty="0" smtClean="0">
                          <a:effectLst/>
                        </a:rPr>
                        <a:t>3,70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4,16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7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3,91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4,07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4,13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4,10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3,80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4,42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7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Җәмгыять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белеме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3,70</a:t>
                      </a: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3,37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t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3,38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3,80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3,60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3,50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3,00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3,64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9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3,39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3,43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3,67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3,53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3,50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3,30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3,76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4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t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4,00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3,81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3,48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4,30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3,50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3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Инглиз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теле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>
                          <a:effectLst/>
                        </a:rPr>
                        <a:t>-</a:t>
                      </a:r>
                      <a:endParaRPr lang="ru-RU" sz="1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t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5,00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4,17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4,50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t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3,60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t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3,86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t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4,30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9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>
                          <a:effectLst/>
                        </a:rPr>
                        <a:t> </a:t>
                      </a:r>
                      <a:r>
                        <a:rPr lang="tt-RU" sz="1000" b="1" dirty="0" smtClean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r>
                        <a:rPr lang="tt-RU" sz="1000" b="1" dirty="0" smtClean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-</a:t>
                      </a: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r>
                        <a:rPr lang="tt-RU" sz="1000" b="1" dirty="0" smtClean="0">
                          <a:effectLst/>
                        </a:rPr>
                        <a:t>4,00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3,67</a:t>
                      </a:r>
                      <a:r>
                        <a:rPr lang="tt-RU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3,50</a:t>
                      </a:r>
                      <a:r>
                        <a:rPr lang="tt-RU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10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10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8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Татар теле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1200" b="1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5,00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4,50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4,49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4,00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4,07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38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Информатика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079" marR="640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4,00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4,09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9" marR="640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34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06110264"/>
              </p:ext>
            </p:extLst>
          </p:nvPr>
        </p:nvGraphicFramePr>
        <p:xfrm>
          <a:off x="4974950" y="2924944"/>
          <a:ext cx="416905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30" name="Picture 6" descr="C:\Users\Инзиля\Desktop\cf9e0ddfb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8769"/>
            <a:ext cx="1944216" cy="17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798347"/>
              </p:ext>
            </p:extLst>
          </p:nvPr>
        </p:nvGraphicFramePr>
        <p:xfrm>
          <a:off x="107504" y="2132856"/>
          <a:ext cx="4788024" cy="3816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9146"/>
                <a:gridCol w="695010"/>
                <a:gridCol w="990439"/>
                <a:gridCol w="716550"/>
                <a:gridCol w="1136879"/>
              </a:tblGrid>
              <a:tr h="668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Укучының исеме, фамилиясе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Сыйныфы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Катнашкан предметы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Алган урыны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Укытучысы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454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Хәйруллина</a:t>
                      </a:r>
                      <a:r>
                        <a:rPr lang="tt-RU" sz="12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Ландыш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Рус </a:t>
                      </a: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теле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призер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Сәмигуллина</a:t>
                      </a:r>
                      <a:r>
                        <a:rPr lang="tt-RU" sz="12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Р.Х.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08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Хисамиева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С</a:t>
                      </a:r>
                      <a:r>
                        <a:rPr lang="tt-RU" sz="11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өмбел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1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1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Татар теле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1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призер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1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Сәмигуллина Р.Х.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2551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Аскарова Динә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География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призер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>
                          <a:solidFill>
                            <a:schemeClr val="tx1"/>
                          </a:solidFill>
                          <a:effectLst/>
                        </a:rPr>
                        <a:t>Загидуллина З.Д.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978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Җәмгыять белеме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призер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Сафарова З.Г.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454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Сәмигуллина Гөлназ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Татарстан тарихы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призер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Сафарова З.Г.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25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Рәхимҗанова</a:t>
                      </a:r>
                      <a:r>
                        <a:rPr lang="tt-RU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Нәзилә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Экология</a:t>
                      </a:r>
                      <a:r>
                        <a:rPr lang="tt-RU" sz="12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призер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200" b="1" dirty="0">
                          <a:solidFill>
                            <a:schemeClr val="tx1"/>
                          </a:solidFill>
                          <a:effectLst/>
                        </a:rPr>
                        <a:t>Загидуллина З.Д.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Текст 2"/>
          <p:cNvSpPr>
            <a:spLocks noGrp="1"/>
          </p:cNvSpPr>
          <p:nvPr>
            <p:ph type="body" idx="1"/>
          </p:nvPr>
        </p:nvSpPr>
        <p:spPr>
          <a:xfrm>
            <a:off x="251520" y="1268760"/>
            <a:ext cx="4464496" cy="660090"/>
          </a:xfr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2017-2018 </a:t>
            </a:r>
            <a:r>
              <a:rPr lang="ru-RU" sz="1600" dirty="0" err="1" smtClean="0">
                <a:solidFill>
                  <a:srgbClr val="002060"/>
                </a:solidFill>
              </a:rPr>
              <a:t>уку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елында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укучыларның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Бөтенроссия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һәм</a:t>
            </a:r>
            <a:r>
              <a:rPr lang="ru-RU" sz="1600" dirty="0" smtClean="0">
                <a:solidFill>
                  <a:srgbClr val="002060"/>
                </a:solidFill>
              </a:rPr>
              <a:t> республика </a:t>
            </a:r>
            <a:r>
              <a:rPr lang="ru-RU" sz="1600" dirty="0" err="1" smtClean="0">
                <a:solidFill>
                  <a:srgbClr val="002060"/>
                </a:solidFill>
              </a:rPr>
              <a:t>олимпиадаларының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муниципаль</a:t>
            </a:r>
            <a:r>
              <a:rPr lang="tt-RU" sz="1600" dirty="0" smtClean="0">
                <a:solidFill>
                  <a:srgbClr val="002060"/>
                </a:solidFill>
              </a:rPr>
              <a:t> этабы</a:t>
            </a:r>
            <a:r>
              <a:rPr lang="ru-RU" sz="1600" dirty="0" err="1" smtClean="0">
                <a:solidFill>
                  <a:srgbClr val="002060"/>
                </a:solidFill>
              </a:rPr>
              <a:t>нда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катнашу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нәтиҗәләре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260648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Бөтенроссия һәм республика укучылар олимпиадасы нәтиҗәләре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2"/>
          <p:cNvSpPr>
            <a:spLocks noGrp="1"/>
          </p:cNvSpPr>
          <p:nvPr>
            <p:ph type="body" idx="1"/>
          </p:nvPr>
        </p:nvSpPr>
        <p:spPr>
          <a:xfrm>
            <a:off x="5364088" y="2132856"/>
            <a:ext cx="3608140" cy="639762"/>
          </a:xfr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t-RU" sz="1600" dirty="0" smtClean="0">
                <a:solidFill>
                  <a:srgbClr val="002060"/>
                </a:solidFill>
              </a:rPr>
              <a:t>Соңгы 5 елда </a:t>
            </a:r>
            <a:r>
              <a:rPr lang="ru-RU" sz="1600" dirty="0" err="1">
                <a:solidFill>
                  <a:srgbClr val="002060"/>
                </a:solidFill>
              </a:rPr>
              <a:t>муниципаль</a:t>
            </a:r>
            <a:r>
              <a:rPr lang="tt-RU" sz="1600" dirty="0">
                <a:solidFill>
                  <a:srgbClr val="002060"/>
                </a:solidFill>
              </a:rPr>
              <a:t> </a:t>
            </a:r>
            <a:r>
              <a:rPr lang="tt-RU" sz="1600" dirty="0" smtClean="0">
                <a:solidFill>
                  <a:srgbClr val="002060"/>
                </a:solidFill>
              </a:rPr>
              <a:t>этапта катнашу нәтиҗәләре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38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230832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Олимпиадалар, төрле бәйгеләр җиңүчеләре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3859" y="1220959"/>
            <a:ext cx="2323807" cy="10772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t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Сәмигуллина Гөлназ,  </a:t>
            </a:r>
            <a:r>
              <a:rPr lang="tt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 фәне буенча Бөтенроссия укучылар олимпиадасының му</a:t>
            </a:r>
            <a:r>
              <a:rPr lang="ru-RU" sz="1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ниципаль</a:t>
            </a:r>
            <a:r>
              <a:rPr lang="ru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этабында</a:t>
            </a:r>
            <a:r>
              <a:rPr lang="ru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призер.</a:t>
            </a:r>
            <a:r>
              <a:rPr lang="tt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Җитәкчесе </a:t>
            </a:r>
            <a:r>
              <a:rPr lang="tt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Сәфәрова З.Г</a:t>
            </a:r>
            <a:r>
              <a:rPr lang="tt-RU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60673" y="1097947"/>
            <a:ext cx="2448273" cy="13849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t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Әскәрова Динә</a:t>
            </a:r>
            <a:endParaRPr lang="en-US" sz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t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география, җәмгыять белеме</a:t>
            </a:r>
            <a:r>
              <a:rPr lang="tt-RU" sz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буенча Бөтенроссия укучылар олимпиадасының </a:t>
            </a:r>
            <a:r>
              <a:rPr lang="ru-RU" sz="1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муниципаль</a:t>
            </a:r>
            <a:r>
              <a:rPr lang="tt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этабында  </a:t>
            </a:r>
            <a:r>
              <a:rPr lang="tt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призёр. </a:t>
            </a:r>
            <a:endParaRPr lang="en-US" sz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t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Җитәкчеләре: Загидуллина З.Д., Сәфәрова З.Г.</a:t>
            </a:r>
            <a:endParaRPr lang="ru-RU" sz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15000" y="5627097"/>
            <a:ext cx="2671154" cy="10156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t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Рәхимҗанова Нәзилә </a:t>
            </a:r>
            <a:endParaRPr lang="en-US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 фәне буенча Бөтенроссия укучылар олимпиадасының </a:t>
            </a:r>
            <a:r>
              <a:rPr lang="ru-RU" sz="1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муниципаль</a:t>
            </a:r>
            <a:r>
              <a:rPr lang="tt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этабында  </a:t>
            </a:r>
            <a:r>
              <a:rPr lang="tt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призер. </a:t>
            </a:r>
            <a:endParaRPr lang="ru-RU" sz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Җитәкчесе</a:t>
            </a:r>
            <a:r>
              <a:rPr lang="ru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Загидуллина</a:t>
            </a:r>
            <a:r>
              <a:rPr lang="ru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З.Д.</a:t>
            </a:r>
            <a:endParaRPr lang="tt-RU" sz="1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997903" y="5648155"/>
            <a:ext cx="2396586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t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Хәйруллина Ландыш</a:t>
            </a:r>
            <a:endParaRPr lang="en-US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t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рус теле буенча  республика олимпиадасының  муни</a:t>
            </a:r>
            <a:r>
              <a:rPr lang="ru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tt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ипал</a:t>
            </a:r>
            <a:r>
              <a:rPr lang="ru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ь </a:t>
            </a:r>
            <a:r>
              <a:rPr lang="ru-RU" sz="1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этабында</a:t>
            </a:r>
            <a:r>
              <a:rPr lang="ru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призер </a:t>
            </a:r>
            <a:endParaRPr lang="en-US" sz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t-RU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Җитәкчесе Сәмигуллина Р.Х.</a:t>
            </a:r>
            <a:endParaRPr lang="ru-RU" sz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Инзиля\Desktop\DSCN48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43" y="679796"/>
            <a:ext cx="1900782" cy="2221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5123" name="Picture 3" descr="C:\Users\Инзиля\Desktop\DSCN48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430" y="679796"/>
            <a:ext cx="1850566" cy="2159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7" name="TextBox 16"/>
          <p:cNvSpPr txBox="1"/>
          <p:nvPr/>
        </p:nvSpPr>
        <p:spPr>
          <a:xfrm>
            <a:off x="6451066" y="5648153"/>
            <a:ext cx="2290537" cy="10156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t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Хисамиева Сөмбел</a:t>
            </a:r>
            <a:r>
              <a:rPr lang="tt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 теле буенча Республика </a:t>
            </a:r>
            <a:r>
              <a:rPr lang="tt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 </a:t>
            </a:r>
            <a:r>
              <a:rPr lang="tt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олимпиадасының муниципаль этабында </a:t>
            </a:r>
            <a:r>
              <a:rPr lang="tt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призер. </a:t>
            </a:r>
            <a:endParaRPr lang="en-US" sz="1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Җитәкчесе  Сәмигуллина Р.Х.</a:t>
            </a:r>
            <a:endParaRPr lang="ru-R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zuzuk\Downloads\IMG-20180702-WA00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258" y="3206832"/>
            <a:ext cx="1852638" cy="227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zuzuk\Desktop\DSCN73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55" y="3206832"/>
            <a:ext cx="1825961" cy="227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C:\Users\zuzuk\Desktop\DSCN7326 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882" y="3206832"/>
            <a:ext cx="1850566" cy="22721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6324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21829" y="2898952"/>
            <a:ext cx="25202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t-RU" sz="1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tt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 сыйныф укучылары РСФСРның атказанган укытучысы, Бөек Ватан сугышы ветераны Рәгыйб Усман улы </a:t>
            </a:r>
            <a:r>
              <a:rPr lang="tt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Халитов </a:t>
            </a:r>
            <a:r>
              <a:rPr lang="tt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исемендәге </a:t>
            </a:r>
            <a:r>
              <a:rPr lang="tt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“Шушы </a:t>
            </a:r>
            <a:r>
              <a:rPr lang="tt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яктан-шушы туфрактан без” дип исемләнгән фәнни-гамәли конференциядә </a:t>
            </a:r>
            <a:r>
              <a:rPr lang="tt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катнашып, </a:t>
            </a:r>
            <a:r>
              <a:rPr lang="tt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нче </a:t>
            </a:r>
            <a:r>
              <a:rPr lang="tt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дәрәҗәдәге </a:t>
            </a:r>
            <a:r>
              <a:rPr lang="tt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дипломга лаек </a:t>
            </a:r>
            <a:r>
              <a:rPr lang="tt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булдылар</a:t>
            </a:r>
            <a:r>
              <a:rPr lang="tt-RU" sz="1400" b="1" dirty="0" smtClean="0">
                <a:solidFill>
                  <a:schemeClr val="tx2"/>
                </a:solidFill>
              </a:rPr>
              <a:t>.Җитәкчеләре Сибагатова Э.Г.</a:t>
            </a: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zuzuk\Desktop\DSCN72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921" y="3163896"/>
            <a:ext cx="2459834" cy="2605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54"/>
            <a:ext cx="2280432" cy="26639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2454"/>
            <a:ext cx="3771855" cy="25515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6228184" y="370634"/>
            <a:ext cx="29158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8 </a:t>
            </a:r>
            <a:r>
              <a:rPr lang="ru-RU" b="1" dirty="0" err="1" smtClean="0">
                <a:solidFill>
                  <a:schemeClr val="tx2"/>
                </a:solidFill>
              </a:rPr>
              <a:t>сыйныф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укучысы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Сәмигуллина</a:t>
            </a:r>
            <a:r>
              <a:rPr lang="ru-RU" b="1" dirty="0" smtClean="0">
                <a:solidFill>
                  <a:schemeClr val="tx2"/>
                </a:solidFill>
              </a:rPr>
              <a:t> Г</a:t>
            </a:r>
            <a:r>
              <a:rPr lang="tt-RU" b="1" dirty="0" smtClean="0">
                <a:solidFill>
                  <a:schemeClr val="tx2"/>
                </a:solidFill>
              </a:rPr>
              <a:t>ө</a:t>
            </a:r>
            <a:r>
              <a:rPr lang="ru-RU" b="1" dirty="0" err="1" smtClean="0">
                <a:solidFill>
                  <a:schemeClr val="tx2"/>
                </a:solidFill>
              </a:rPr>
              <a:t>лназ</a:t>
            </a:r>
            <a:r>
              <a:rPr lang="ru-RU" b="1" dirty="0">
                <a:solidFill>
                  <a:schemeClr val="tx2"/>
                </a:solidFill>
              </a:rPr>
              <a:t>, </a:t>
            </a:r>
            <a:r>
              <a:rPr lang="ru-RU" b="1" dirty="0" err="1" smtClean="0">
                <a:solidFill>
                  <a:schemeClr val="tx2"/>
                </a:solidFill>
              </a:rPr>
              <a:t>республикакүләм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«Листая страницы истории </a:t>
            </a:r>
            <a:r>
              <a:rPr lang="ru-RU" b="1" dirty="0" smtClean="0">
                <a:solidFill>
                  <a:schemeClr val="tx2"/>
                </a:solidFill>
              </a:rPr>
              <a:t>школы</a:t>
            </a:r>
            <a:r>
              <a:rPr lang="ru-RU" b="1" dirty="0">
                <a:solidFill>
                  <a:schemeClr val="tx2"/>
                </a:solidFill>
              </a:rPr>
              <a:t>…»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презентацияләр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конкурсында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катнашып</a:t>
            </a:r>
            <a:r>
              <a:rPr lang="ru-RU" b="1" dirty="0" smtClean="0">
                <a:solidFill>
                  <a:schemeClr val="tx2"/>
                </a:solidFill>
              </a:rPr>
              <a:t> диплом </a:t>
            </a:r>
            <a:r>
              <a:rPr lang="ru-RU" b="1" dirty="0" err="1" smtClean="0">
                <a:solidFill>
                  <a:schemeClr val="tx2"/>
                </a:solidFill>
              </a:rPr>
              <a:t>белән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бүләк-ләнде</a:t>
            </a:r>
            <a:r>
              <a:rPr lang="ru-RU" b="1" dirty="0" smtClean="0">
                <a:solidFill>
                  <a:schemeClr val="tx2"/>
                </a:solidFill>
              </a:rPr>
              <a:t>. </a:t>
            </a:r>
            <a:r>
              <a:rPr lang="ru-RU" b="1" dirty="0" err="1" smtClean="0">
                <a:solidFill>
                  <a:schemeClr val="tx2"/>
                </a:solidFill>
              </a:rPr>
              <a:t>Җитәкчесе</a:t>
            </a:r>
            <a:r>
              <a:rPr lang="ru-RU" b="1" dirty="0" smtClean="0">
                <a:solidFill>
                  <a:schemeClr val="tx2"/>
                </a:solidFill>
              </a:rPr>
              <a:t> Сафарова З.Г.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8" name="Picture 3" descr="C:\Users\Гульфина\Desktop\20171012_1018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1" t="15364" r="12216" b="19524"/>
          <a:stretch>
            <a:fillRect/>
          </a:stretch>
        </p:blipFill>
        <p:spPr bwMode="auto">
          <a:xfrm>
            <a:off x="5342009" y="3163896"/>
            <a:ext cx="1844337" cy="2635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7186346" y="3343091"/>
            <a:ext cx="19576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1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altLang="ru-RU" sz="1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нчы</a:t>
            </a:r>
            <a:r>
              <a:rPr lang="ru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сыйныф</a:t>
            </a:r>
            <a:r>
              <a:rPr lang="ru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укучысы</a:t>
            </a:r>
            <a:r>
              <a:rPr lang="ru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Хашимова</a:t>
            </a:r>
            <a:r>
              <a:rPr lang="ru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Рузил</a:t>
            </a:r>
            <a:r>
              <a:rPr lang="tt-RU" altLang="ru-RU" sz="1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 “Живая </a:t>
            </a:r>
            <a:r>
              <a:rPr lang="tt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классика” </a:t>
            </a:r>
            <a:r>
              <a:rPr lang="tt-RU" altLang="ru-RU" sz="1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Бөтен-россия </a:t>
            </a:r>
            <a:r>
              <a:rPr lang="tt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конкурсының </a:t>
            </a:r>
          </a:p>
          <a:p>
            <a:pPr lvl="0" algn="ctr">
              <a:spcBef>
                <a:spcPct val="0"/>
              </a:spcBef>
            </a:pPr>
            <a:r>
              <a:rPr lang="tt-RU" altLang="ru-RU" sz="1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муни</a:t>
            </a:r>
            <a:r>
              <a:rPr lang="ru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tt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ипаль </a:t>
            </a:r>
            <a:r>
              <a:rPr lang="tt-RU" altLang="ru-RU" sz="1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эта-бында </a:t>
            </a:r>
            <a:r>
              <a:rPr lang="tt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жиңү яулады һәм </a:t>
            </a:r>
            <a:r>
              <a:rPr lang="tt-RU" altLang="ru-RU" sz="1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региональ </a:t>
            </a:r>
            <a:r>
              <a:rPr lang="tt-RU" altLang="ru-RU" sz="1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этапта уңышлы чыгыш ясады.</a:t>
            </a:r>
            <a:endParaRPr lang="ru-RU" altLang="ru-RU" sz="14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4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48115" y="42339"/>
            <a:ext cx="739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Дәрестән тыш эшчәнлек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3" name="Picture 11" descr="C:\Users\Инзиля\Desktop\14126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57" y="2244303"/>
            <a:ext cx="1896549" cy="1193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4" name="Picture 12" descr="C:\Users\Инзиля\Desktop\14298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385" y="5085184"/>
            <a:ext cx="1948684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5" name="Picture 13" descr="C:\Users\Инзиля\Desktop\13439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66" y="5085184"/>
            <a:ext cx="1857309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6" name="Picture 14" descr="C:\Users\Инзиля\Desktop\14123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889043"/>
            <a:ext cx="1857309" cy="1223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7" name="Picture 15" descr="C:\Users\Инзиля\Desktop\136326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02" y="884434"/>
            <a:ext cx="1871304" cy="1232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8" name="Picture 16" descr="C:\Users\Инзиля\Desktop\132333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884434"/>
            <a:ext cx="1798106" cy="1232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9" name="Picture 17" descr="C:\Users\Инзиля\Desktop\129928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530" y="876314"/>
            <a:ext cx="1771781" cy="1240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10" name="Picture 18" descr="C:\Users\Инзиля\Desktop\142988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66" y="3646343"/>
            <a:ext cx="1917940" cy="1207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11" name="Picture 19" descr="C:\Users\Инзиля\Desktop\120071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882" y="2243381"/>
            <a:ext cx="1760994" cy="1160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12" name="Picture 20" descr="C:\Users\Инзиля\Desktop\129941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633" y="3668662"/>
            <a:ext cx="1737243" cy="1144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13" name="Picture 21" descr="C:\Users\Инзиля\Desktop\128639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897" y="5067096"/>
            <a:ext cx="1883216" cy="1241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14" name="Picture 22" descr="C:\Users\Инзиля\Desktop\1367524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633" y="5104105"/>
            <a:ext cx="1771781" cy="1167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TextBox 10"/>
          <p:cNvSpPr txBox="1"/>
          <p:nvPr/>
        </p:nvSpPr>
        <p:spPr>
          <a:xfrm>
            <a:off x="2320385" y="2791499"/>
            <a:ext cx="4514145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 һәм тәрбия бирүнең сыйфатын </a:t>
            </a:r>
          </a:p>
          <a:p>
            <a:pPr algn="ctr"/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фән атналыкларының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түгәрәкләр эшчәнлегенең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сәләтле укучылар белән эшнең</a:t>
            </a:r>
          </a:p>
          <a:p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роле зур.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63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Эльвира\Desktop\hello_html_6cfc739e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437" y="5318443"/>
            <a:ext cx="1403809" cy="159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348" y="2729938"/>
            <a:ext cx="3456384" cy="1294069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tt-RU" b="1" dirty="0" smtClean="0">
                <a:solidFill>
                  <a:schemeClr val="accent6">
                    <a:lumMod val="75000"/>
                  </a:schemeClr>
                </a:solidFill>
              </a:rPr>
              <a:t>  юнәлешләр 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9242" y="4967928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 smtClean="0"/>
              <a:t>Экологик тәрбия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4844630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 smtClean="0"/>
              <a:t>Хезмәт тәрбиясе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84168" y="112292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dirty="0" smtClean="0"/>
              <a:t>Сәламәтлек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47664" y="1156814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dirty="0" smtClean="0"/>
              <a:t> Иминлек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61562" y="4957096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 smtClean="0"/>
              <a:t>Әхлакый тәрбия</a:t>
            </a:r>
            <a:endParaRPr lang="ru-RU" sz="2400" b="1" dirty="0"/>
          </a:p>
        </p:txBody>
      </p:sp>
      <p:sp>
        <p:nvSpPr>
          <p:cNvPr id="12" name="Стрелка вверх 11"/>
          <p:cNvSpPr/>
          <p:nvPr/>
        </p:nvSpPr>
        <p:spPr>
          <a:xfrm rot="19252353">
            <a:off x="2567578" y="1756238"/>
            <a:ext cx="465694" cy="130381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18925431">
            <a:off x="2004691" y="3790279"/>
            <a:ext cx="1662050" cy="48890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9624718">
            <a:off x="6209335" y="3348300"/>
            <a:ext cx="504056" cy="15432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8841805">
            <a:off x="5226196" y="2090601"/>
            <a:ext cx="1535316" cy="467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297099" y="3600957"/>
            <a:ext cx="477793" cy="12751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241346" y="93577"/>
            <a:ext cx="4600128" cy="1294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AD4E0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tt-RU" b="1" dirty="0" smtClean="0">
                <a:solidFill>
                  <a:schemeClr val="accent6">
                    <a:lumMod val="75000"/>
                  </a:schemeClr>
                </a:solidFill>
              </a:rPr>
              <a:t>Тәрбия – күпкырлы хезмәт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Эльвира\Desktop\1543037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04" y="1584593"/>
            <a:ext cx="2039888" cy="224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Эльвира\Desktop\s120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2" y="4316741"/>
            <a:ext cx="1316465" cy="238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Эльвира\Desktop\book (47)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915" y="4548994"/>
            <a:ext cx="1840954" cy="192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Эльвира\Desktop\rabota-animatsionnaya-kartinka-0169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139" y="693323"/>
            <a:ext cx="4145067" cy="249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33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C:\Users\Гадения\Desktop\и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125" y="2348880"/>
            <a:ext cx="3310687" cy="2189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55576" y="122734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800" b="1" dirty="0" smtClean="0">
                <a:solidFill>
                  <a:srgbClr val="AD4E07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«Әхлакый тәрбия » </a:t>
            </a:r>
            <a:r>
              <a:rPr lang="tt-RU" sz="2800" b="1" dirty="0">
                <a:solidFill>
                  <a:srgbClr val="AD4E07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юнәлеше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C:\Users\Зульфия\Desktop\фотолар\DSCN46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415" y="900819"/>
            <a:ext cx="2241176" cy="16808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3072125" y="900818"/>
            <a:ext cx="3296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“Әхлак тәрбиясе- тәрбия эше системасының үзәге ”</a:t>
            </a:r>
            <a:endParaRPr lang="ru-RU" sz="2400" i="1" dirty="0">
              <a:solidFill>
                <a:schemeClr val="tx2"/>
              </a:solidFill>
            </a:endParaRPr>
          </a:p>
        </p:txBody>
      </p:sp>
      <p:pic>
        <p:nvPicPr>
          <p:cNvPr id="9219" name="Picture 3" descr="C:\Users\Зульфия\Desktop\фотолар\DSCN468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5" r="13098"/>
          <a:stretch/>
        </p:blipFill>
        <p:spPr bwMode="auto">
          <a:xfrm>
            <a:off x="5991960" y="4017961"/>
            <a:ext cx="2919638" cy="21050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1" name="Picture 5" descr="C:\Users\Зульфия\Desktop\фотолар\DSCN517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5" t="26426" r="6814" b="16416"/>
          <a:stretch/>
        </p:blipFill>
        <p:spPr bwMode="auto">
          <a:xfrm>
            <a:off x="407829" y="900819"/>
            <a:ext cx="2664296" cy="18862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2" name="Picture 6" descr="C:\Users\Зульфия\Desktop\фотолар\DSCN536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" t="17723" r="1277" b="8696"/>
          <a:stretch/>
        </p:blipFill>
        <p:spPr bwMode="auto">
          <a:xfrm>
            <a:off x="269465" y="4005064"/>
            <a:ext cx="3120930" cy="20162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755576" y="286713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Милли биюләребез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6211359"/>
            <a:ext cx="3120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Тәрбиянең башы гаиләдән башлана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4415" y="6211358"/>
            <a:ext cx="2336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Мәктәбебездә “Әхлак” </a:t>
            </a: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түгәрәге эшли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7951" y="2697861"/>
            <a:ext cx="1649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Дини тәрбия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55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ЗУЛЬФИЯ\Desktop\баннерга 2015\DSCN347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6" t="9194"/>
          <a:stretch/>
        </p:blipFill>
        <p:spPr bwMode="auto">
          <a:xfrm>
            <a:off x="6026880" y="854745"/>
            <a:ext cx="2502445" cy="1740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755576" y="122734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«</a:t>
            </a:r>
            <a:r>
              <a:rPr lang="tt-RU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Сәламәтлек экологиясе » юнәлеше </a:t>
            </a:r>
            <a:endParaRPr lang="ru-RU" sz="2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ЗУЛЬФИЯ\Desktop\баннерга 2015\DSCN35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606797"/>
            <a:ext cx="2304256" cy="1910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3239589" y="859865"/>
            <a:ext cx="26885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“Сәламәт тәндә - </a:t>
            </a:r>
          </a:p>
          <a:p>
            <a:pPr algn="ctr"/>
            <a:r>
              <a:rPr lang="tt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сәламәт акыл”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6" t="26572" r="11182" b="18846"/>
          <a:stretch/>
        </p:blipFill>
        <p:spPr>
          <a:xfrm>
            <a:off x="451833" y="854745"/>
            <a:ext cx="2641072" cy="1701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 descr="C:\Users\Зульфия\Desktop\фотолар\DSCN473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r="14546" b="14008"/>
          <a:stretch/>
        </p:blipFill>
        <p:spPr bwMode="auto">
          <a:xfrm>
            <a:off x="3257020" y="1844823"/>
            <a:ext cx="2671126" cy="2016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099" name="Picture 3" descr="F:\DCIM\102NIKON\DSCN551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8" r="3086"/>
          <a:stretch/>
        </p:blipFill>
        <p:spPr bwMode="auto">
          <a:xfrm>
            <a:off x="3257020" y="4293096"/>
            <a:ext cx="2781258" cy="2092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451833" y="2852936"/>
            <a:ext cx="2641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Физкул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 дәресендә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2200" y="2852936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Саф һавада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1833" y="5949280"/>
            <a:ext cx="239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Ягез әле, әтиләр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0192" y="5826169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Милли бәйрәм “Сабантуй”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2905" y="6390216"/>
            <a:ext cx="3060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Иртәнге гимнастика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95735" y="3887075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Көзге кросс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SCN70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12" y="3720040"/>
            <a:ext cx="2849216" cy="21390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5870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122734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800" b="1" dirty="0" smtClean="0">
                <a:solidFill>
                  <a:srgbClr val="AD4E07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«Хезмәт  тәрбиясе » </a:t>
            </a:r>
            <a:r>
              <a:rPr lang="tt-RU" sz="2800" b="1" dirty="0">
                <a:solidFill>
                  <a:srgbClr val="AD4E07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юнәлеше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7824" y="1180777"/>
            <a:ext cx="3296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“Агачны яфрак бизәсә, кешене хезмәт бизи ”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Зульфия\Desktop\Новая папка\IMG_20170504_0809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7"/>
          <a:stretch/>
        </p:blipFill>
        <p:spPr bwMode="auto">
          <a:xfrm>
            <a:off x="155424" y="3837196"/>
            <a:ext cx="2737189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Зульфия\Desktop\IMG_20170429_0928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203" y="3927282"/>
            <a:ext cx="2752081" cy="2204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C:\Users\Зульфия\Desktop\фотолар\DSCN48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415" y="960545"/>
            <a:ext cx="2533659" cy="1873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401681" y="6131611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“Канатлы дусларыбыз”ны каршылап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31024" y="2834195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“Уңыш бәйрәме”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2268" y="6254721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Өмәдә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582" y="3100094"/>
            <a:ext cx="280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Мәктәп яны тәҗрибә участогында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5887" y="4664227"/>
            <a:ext cx="2752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Әфганчы З.Хәйруллин каберен чистару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" y="669347"/>
            <a:ext cx="2886464" cy="2164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955" y="2378695"/>
            <a:ext cx="2952328" cy="2214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883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573"/>
            <a:ext cx="8229600" cy="746147"/>
          </a:xfrm>
        </p:spPr>
        <p:txBody>
          <a:bodyPr>
            <a:normAutofit/>
          </a:bodyPr>
          <a:lstStyle/>
          <a:p>
            <a:pPr algn="ctr"/>
            <a:r>
              <a:rPr lang="tt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Балаларның иминлеге – иң беренче урында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8"/>
          <a:stretch/>
        </p:blipFill>
        <p:spPr>
          <a:xfrm>
            <a:off x="490336" y="4005064"/>
            <a:ext cx="4055914" cy="21558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122" name="Picture 2" descr="F:\DCIM\102NIKON\DSCN56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3456384" cy="2236856"/>
          </a:xfrm>
          <a:prstGeom prst="roundRect">
            <a:avLst>
              <a:gd name="adj" fmla="val 16149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-140830" y="6260210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Тормыш иминлеге дәресендә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4068" y="6160948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Авылыбыз фел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ьдшеры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Камаева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Сәрия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очрашу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336" y="3261571"/>
            <a:ext cx="4055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Хокук саклау органнары белән</a:t>
            </a:r>
          </a:p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тыгыз элемтәдә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6" y="820616"/>
            <a:ext cx="4055914" cy="2440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170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16230"/>
          </a:xfrm>
        </p:spPr>
        <p:txBody>
          <a:bodyPr>
            <a:noAutofit/>
          </a:bodyPr>
          <a:lstStyle/>
          <a:p>
            <a:pPr algn="ctr"/>
            <a:r>
              <a:rPr lang="tt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Табигат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 – </a:t>
            </a:r>
            <a:r>
              <a:rPr lang="tt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тиңсез хәзинә, </a:t>
            </a:r>
            <a:br>
              <a:rPr lang="tt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tt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адерен белик кенә.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989" y="1325751"/>
            <a:ext cx="3077676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2" name="Picture 4" descr="F:\DCIM\104NIKON\DSCN59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21" y="3967980"/>
            <a:ext cx="3114979" cy="2231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611558" y="3413983"/>
            <a:ext cx="3053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Походта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6096" y="3426284"/>
            <a:ext cx="2933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“Кош оясы” акциясе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3651" y="6245642"/>
            <a:ext cx="2767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«Чиста су»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акциясе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1704" y="6245642"/>
            <a:ext cx="3000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Табигатьне</a:t>
            </a:r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ң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чисталыгы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үзебездән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тора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20171002_13583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21" y="1261274"/>
            <a:ext cx="3114980" cy="2095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016" y="3987985"/>
            <a:ext cx="3125622" cy="2231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4057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11562" y="121429"/>
            <a:ext cx="6489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 тормышы бәйрәмнәре белән күңелле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36700" y="6299095"/>
            <a:ext cx="2790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78688" y="6256798"/>
            <a:ext cx="2260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9453" y="2642956"/>
            <a:ext cx="1360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“Әлифба бәйрәме”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8224" y="2780928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Укытучы - бөек исем”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75378" y="5911051"/>
            <a:ext cx="233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“Тукай безнең       күңелләрдә”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85136" y="5893568"/>
            <a:ext cx="3272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“Өлкәннәрне котлыйбыз”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64563" y="2704512"/>
            <a:ext cx="2543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“Әнием алтыным” кичәсе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93" y="681525"/>
            <a:ext cx="2724261" cy="171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5136" y="3695343"/>
            <a:ext cx="2902699" cy="208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186" y="830690"/>
            <a:ext cx="2344522" cy="180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24" descr="C:\Users\Луиза\Desktop\DSCN727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78" y="3902229"/>
            <a:ext cx="2525676" cy="1874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Объект 3" descr="C:\Users\Луиза\Desktop\DSCN7272.JP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830690"/>
            <a:ext cx="2764081" cy="18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41" y="3951746"/>
            <a:ext cx="2577771" cy="1933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6206762"/>
            <a:ext cx="2315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dirty="0" smtClean="0">
                <a:solidFill>
                  <a:schemeClr val="accent1">
                    <a:lumMod val="50000"/>
                  </a:schemeClr>
                </a:solidFill>
              </a:rPr>
              <a:t>Яңа ел тамашасы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82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3528392" cy="2290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499" y="3846353"/>
            <a:ext cx="3597950" cy="2194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6012160" y="2636912"/>
            <a:ext cx="2391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Җиңү көне безнең йөрәкләрдә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6938" y="6059926"/>
            <a:ext cx="2580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Ата-аналар белән һәрвакыт элемтәдә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5225" y="2717297"/>
            <a:ext cx="2493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Өлкәннәр – безнең көтелгән кунакларыбыз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8104" y="6059926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 Фазылҗанова Л. безгә гел ярдәм итәргә әзер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143" y="288401"/>
            <a:ext cx="3658678" cy="2190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0" name="Picture 2" descr="DSCN718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58" y="3890665"/>
            <a:ext cx="3461378" cy="2169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Прямоугольник 6"/>
          <p:cNvSpPr/>
          <p:nvPr/>
        </p:nvSpPr>
        <p:spPr>
          <a:xfrm>
            <a:off x="2771800" y="2827819"/>
            <a:ext cx="360758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Очрашулар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3854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572" y="476672"/>
            <a:ext cx="2609572" cy="1670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3059843" y="2835692"/>
            <a:ext cx="3205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Мәктәптә </a:t>
            </a:r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үткәрелгән акцияләр</a:t>
            </a:r>
            <a:endParaRPr lang="tt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4" descr="C:\Users\ЗУЛЬФИЯ\Documents\САМОСТОЯТЕЛЬНЫЕ дети\ОТЧЕТЫ ПО годовому плану\День добрых пожеланий\День добрых слов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0"/>
          <a:stretch/>
        </p:blipFill>
        <p:spPr bwMode="auto">
          <a:xfrm>
            <a:off x="234041" y="3666688"/>
            <a:ext cx="2984697" cy="23545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6516216" y="2240492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</a:rPr>
              <a:t>“Ашыт”заказнигы хезмәткәрләре белән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35578" y="4580353"/>
            <a:ext cx="27684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Ветеран педагогларны хөрмәт ит”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449" y="2421015"/>
            <a:ext cx="295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“Үлгәннәрнең каберен бел,</a:t>
            </a:r>
          </a:p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Исәннәрнең кадерен бел”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041" y="6134526"/>
            <a:ext cx="24033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Изге эшләр атналыгы”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4123" y="2497138"/>
            <a:ext cx="2107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“Дуслык дәресе”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/>
          <p:cNvPicPr>
            <a:picLocks noGrp="1"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3670348"/>
            <a:ext cx="2647811" cy="23509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1" y="152260"/>
            <a:ext cx="2984697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116" y="3994183"/>
            <a:ext cx="2383273" cy="16530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6901409" y="6257636"/>
            <a:ext cx="1534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1600" b="1" dirty="0" smtClean="0">
                <a:solidFill>
                  <a:schemeClr val="tx2">
                    <a:lumMod val="50000"/>
                  </a:schemeClr>
                </a:solidFill>
              </a:rPr>
              <a:t>Татлы ярминкә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93221" y="5949280"/>
            <a:ext cx="1786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</a:rPr>
              <a:t>Шәфкат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ь</a:t>
            </a:r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</a:rPr>
              <a:t>лелек акциясе 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9" name="Рисунок 18" descr="C:\Users\Луиза\Desktop\Кружок Юный эколог. Ашыт заказнигы хезмэткэрлщре белщн очрашу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215" y="152259"/>
            <a:ext cx="2598266" cy="2088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280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71" y="2759031"/>
            <a:ext cx="2870732" cy="21533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7"/>
          <a:stretch/>
        </p:blipFill>
        <p:spPr bwMode="auto">
          <a:xfrm>
            <a:off x="5621022" y="1004947"/>
            <a:ext cx="3271904" cy="2398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682023" y="198329"/>
            <a:ext cx="76367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“Мөстәкыйль балалар” проекты кысаларында  </a:t>
            </a:r>
          </a:p>
          <a:p>
            <a:pPr algn="ctr"/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оештырылган  “Маячок” отрядының эш нәтиҗәләре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18961" y="3448908"/>
            <a:ext cx="18760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“Георгий</a:t>
            </a:r>
          </a:p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лентасы” акциясе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3437" y="3414518"/>
            <a:ext cx="1465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Мәрхәмәтле </a:t>
            </a:r>
          </a:p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сүзләр” көне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 descr="H:\DCIM\101NIKON\DSCN29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0" y="4033683"/>
            <a:ext cx="3132917" cy="2314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7" name="TextBox 6"/>
          <p:cNvSpPr txBox="1"/>
          <p:nvPr/>
        </p:nvSpPr>
        <p:spPr>
          <a:xfrm>
            <a:off x="3568509" y="5393158"/>
            <a:ext cx="16064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“Сәламәт бул!”</a:t>
            </a:r>
          </a:p>
          <a:p>
            <a:pPr algn="ctr"/>
            <a:r>
              <a:rPr lang="tt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циясе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7" y="1015925"/>
            <a:ext cx="3198124" cy="2398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Объект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023" y="4079075"/>
            <a:ext cx="3271903" cy="2223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829403" y="6237312"/>
            <a:ext cx="2681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Безең тату сыйныф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12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884" y="195778"/>
            <a:ext cx="1535132" cy="2251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670" y="195778"/>
            <a:ext cx="3281396" cy="22592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3939" y="3721225"/>
            <a:ext cx="2143230" cy="1880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99" y="3629578"/>
            <a:ext cx="2457323" cy="2103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136853" y="2882137"/>
            <a:ext cx="49998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t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Ирешелгән уңышлар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Рисунок 10" descr="C:\Users\Луиза\Desktop\сюмбель 00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02" y="3615770"/>
            <a:ext cx="1866826" cy="2136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06" y="195778"/>
            <a:ext cx="1660438" cy="2268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50099" y="2635916"/>
            <a:ext cx="2233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dirty="0" smtClean="0"/>
              <a:t>З.Хәйруллин призына үткәрелгән көрәштә Күшәр мәктәбе командасы  4 урында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481955" y="2481049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dirty="0" smtClean="0"/>
              <a:t>“Мин- булачак </a:t>
            </a:r>
            <a:r>
              <a:rPr lang="tt-RU" sz="1400" dirty="0"/>
              <a:t>в</a:t>
            </a:r>
            <a:r>
              <a:rPr lang="tt-RU" sz="1400" dirty="0" smtClean="0"/>
              <a:t>етеринария табибы” иҗади бәйгесендә 3 урын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751428" y="2464429"/>
            <a:ext cx="282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dirty="0" smtClean="0"/>
              <a:t>4 укучы Россиянең ГТО значогы белән бүләкләнде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21844" y="5814796"/>
            <a:ext cx="23085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dirty="0" smtClean="0"/>
              <a:t>Татарча көрәш буенча районда Фомин Р – 1 урын</a:t>
            </a:r>
          </a:p>
          <a:p>
            <a:pPr algn="ctr"/>
            <a:r>
              <a:rPr lang="tt-RU" sz="1400" dirty="0" smtClean="0"/>
              <a:t>Садертдинов И. – 3 урын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449863" y="5859188"/>
            <a:ext cx="2736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dirty="0" smtClean="0"/>
              <a:t>Район күләмендә үткәрелгән экологик конференциядә,</a:t>
            </a:r>
          </a:p>
          <a:p>
            <a:pPr algn="ctr"/>
            <a:r>
              <a:rPr lang="tt-RU" sz="1400" dirty="0" smtClean="0"/>
              <a:t>Зарипова С. – 3 урын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372200" y="5922518"/>
            <a:ext cx="2430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dirty="0" smtClean="0"/>
              <a:t>“</a:t>
            </a:r>
            <a:r>
              <a:rPr lang="ru-RU" sz="1400" dirty="0" err="1" smtClean="0"/>
              <a:t>Зариница</a:t>
            </a:r>
            <a:r>
              <a:rPr lang="ru-RU" sz="1400" dirty="0" smtClean="0"/>
              <a:t> -2018</a:t>
            </a:r>
            <a:r>
              <a:rPr lang="tt-RU" sz="1400" dirty="0" smtClean="0"/>
              <a:t>” уенында, эстафета буенча 1 урын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530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5760</TotalTime>
  <Words>1225</Words>
  <Application>Microsoft Office PowerPoint</Application>
  <PresentationFormat>Экран (4:3)</PresentationFormat>
  <Paragraphs>415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Презентация PowerPoint</vt:lpstr>
      <vt:lpstr>Презентация PowerPoint</vt:lpstr>
      <vt:lpstr>Презентация PowerPoint</vt:lpstr>
      <vt:lpstr>Безнең коллектив...</vt:lpstr>
      <vt:lpstr>Презентация PowerPoint</vt:lpstr>
      <vt:lpstr>Категорияләр буенча кадрлар составы: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юнәлешләр </vt:lpstr>
      <vt:lpstr>Презентация PowerPoint</vt:lpstr>
      <vt:lpstr>Презентация PowerPoint</vt:lpstr>
      <vt:lpstr>Презентация PowerPoint</vt:lpstr>
      <vt:lpstr>Балаларның иминлеге – иң беренче урында</vt:lpstr>
      <vt:lpstr>Табигать – тиңсез хәзинә,  кадерен белик кенә.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Луиза</cp:lastModifiedBy>
  <cp:revision>384</cp:revision>
  <dcterms:created xsi:type="dcterms:W3CDTF">2013-08-21T19:17:07Z</dcterms:created>
  <dcterms:modified xsi:type="dcterms:W3CDTF">2018-10-22T10:45:07Z</dcterms:modified>
</cp:coreProperties>
</file>